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4" r:id="rId1"/>
    <p:sldMasterId id="2147483692" r:id="rId2"/>
  </p:sldMasterIdLst>
  <p:sldIdLst>
    <p:sldId id="256" r:id="rId3"/>
    <p:sldId id="257" r:id="rId4"/>
    <p:sldId id="258" r:id="rId5"/>
    <p:sldId id="259" r:id="rId6"/>
    <p:sldId id="261" r:id="rId7"/>
    <p:sldId id="260" r:id="rId8"/>
  </p:sldIdLst>
  <p:sldSz cx="12192000" cy="6858000"/>
  <p:notesSz cx="7559675" cy="10691813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660"/>
  </p:normalViewPr>
  <p:slideViewPr>
    <p:cSldViewPr snapToGrid="0">
      <p:cViewPr varScale="1">
        <p:scale>
          <a:sx n="65" d="100"/>
          <a:sy n="65" d="100"/>
        </p:scale>
        <p:origin x="90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8573872F-6CA5-4492-8844-9DFEEABE176B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6460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8573872F-6CA5-4492-8844-9DFEEABE176B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87128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8573872F-6CA5-4492-8844-9DFEEABE176B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64118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8573872F-6CA5-4492-8844-9DFEEABE176B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605312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8573872F-6CA5-4492-8844-9DFEEABE176B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383547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8573872F-6CA5-4492-8844-9DFEEABE176B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455230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8573872F-6CA5-4492-8844-9DFEEABE176B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83565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8573872F-6CA5-4492-8844-9DFEEABE176B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908641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8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subTitle"/>
          </p:nvPr>
        </p:nvSpPr>
        <p:spPr>
          <a:xfrm>
            <a:off x="2589120" y="2133720"/>
            <a:ext cx="8915040" cy="37774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4926475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pPr algn="r">
              <a:lnSpc>
                <a:spcPct val="100000"/>
              </a:lnSpc>
            </a:pPr>
            <a:fld id="{77A6B204-AAFD-4486-923E-4E758715EA48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985158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77A6B204-AAFD-4486-923E-4E758715EA48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08737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8573872F-6CA5-4492-8844-9DFEEABE176B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255994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algn="r">
              <a:lnSpc>
                <a:spcPct val="100000"/>
              </a:lnSpc>
            </a:pPr>
            <a:fld id="{77A6B204-AAFD-4486-923E-4E758715EA48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083546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pPr algn="r">
              <a:lnSpc>
                <a:spcPct val="100000"/>
              </a:lnSpc>
            </a:pPr>
            <a:fld id="{77A6B204-AAFD-4486-923E-4E758715EA48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74567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pPr algn="r">
              <a:lnSpc>
                <a:spcPct val="100000"/>
              </a:lnSpc>
            </a:pPr>
            <a:fld id="{77A6B204-AAFD-4486-923E-4E758715EA48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64455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77A6B204-AAFD-4486-923E-4E758715EA48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623214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77A6B204-AAFD-4486-923E-4E758715EA48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566393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77A6B204-AAFD-4486-923E-4E758715EA48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175427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algn="r">
              <a:lnSpc>
                <a:spcPct val="100000"/>
              </a:lnSpc>
            </a:pPr>
            <a:fld id="{77A6B204-AAFD-4486-923E-4E758715EA48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379411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algn="r">
              <a:lnSpc>
                <a:spcPct val="100000"/>
              </a:lnSpc>
            </a:pPr>
            <a:fld id="{77A6B204-AAFD-4486-923E-4E758715EA48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744685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algn="r">
              <a:lnSpc>
                <a:spcPct val="100000"/>
              </a:lnSpc>
            </a:pPr>
            <a:fld id="{77A6B204-AAFD-4486-923E-4E758715EA48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0578709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algn="r">
              <a:lnSpc>
                <a:spcPct val="100000"/>
              </a:lnSpc>
            </a:pPr>
            <a:fld id="{77A6B204-AAFD-4486-923E-4E758715EA48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41721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8573872F-6CA5-4492-8844-9DFEEABE176B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204899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algn="r">
              <a:lnSpc>
                <a:spcPct val="100000"/>
              </a:lnSpc>
            </a:pPr>
            <a:fld id="{77A6B204-AAFD-4486-923E-4E758715EA48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7793391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algn="r">
              <a:lnSpc>
                <a:spcPct val="100000"/>
              </a:lnSpc>
            </a:pPr>
            <a:fld id="{77A6B204-AAFD-4486-923E-4E758715EA48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539916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77A6B204-AAFD-4486-923E-4E758715EA48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7776448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77A6B204-AAFD-4486-923E-4E758715EA48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7165478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2593080" y="624240"/>
            <a:ext cx="8911440" cy="12808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97" name="PlaceHolder 2"/>
          <p:cNvSpPr>
            <a:spLocks noGrp="1"/>
          </p:cNvSpPr>
          <p:nvPr>
            <p:ph type="subTitle"/>
          </p:nvPr>
        </p:nvSpPr>
        <p:spPr>
          <a:xfrm>
            <a:off x="2589120" y="2133720"/>
            <a:ext cx="8915040" cy="377748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673757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8573872F-6CA5-4492-8844-9DFEEABE176B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60861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8573872F-6CA5-4492-8844-9DFEEABE176B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4516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8573872F-6CA5-4492-8844-9DFEEABE176B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69067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8573872F-6CA5-4492-8844-9DFEEABE176B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65222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8573872F-6CA5-4492-8844-9DFEEABE176B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8671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8573872F-6CA5-4492-8844-9DFEEABE176B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83331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 algn="r">
              <a:lnSpc>
                <a:spcPct val="100000"/>
              </a:lnSpc>
            </a:pPr>
            <a:fld id="{8573872F-6CA5-4492-8844-9DFEEABE176B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2936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>
              <a:lnSpc>
                <a:spcPct val="100000"/>
              </a:lnSpc>
            </a:pPr>
            <a:r>
              <a:rPr lang="es-ES" sz="900" smtClean="0">
                <a:solidFill>
                  <a:srgbClr val="8B8B8B"/>
                </a:solidFill>
                <a:latin typeface="Century Gothic"/>
              </a:rPr>
              <a:t>25/11/15</a:t>
            </a: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 algn="r">
              <a:lnSpc>
                <a:spcPct val="100000"/>
              </a:lnSpc>
            </a:pPr>
            <a:fld id="{77A6B204-AAFD-4486-923E-4E758715EA48}" type="slidenum">
              <a:rPr lang="es-ES" sz="2000" smtClean="0">
                <a:solidFill>
                  <a:srgbClr val="FEFFFF"/>
                </a:solidFill>
                <a:latin typeface="Century Gothic"/>
              </a:r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75242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  <p:sldLayoutId id="2147483708" r:id="rId16"/>
    <p:sldLayoutId id="214748370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SbNnu_vXzZY" TargetMode="Externa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extShape 1"/>
          <p:cNvSpPr txBox="1"/>
          <p:nvPr/>
        </p:nvSpPr>
        <p:spPr>
          <a:xfrm>
            <a:off x="1174320" y="396360"/>
            <a:ext cx="9143640" cy="2387160"/>
          </a:xfrm>
          <a:prstGeom prst="rect">
            <a:avLst/>
          </a:prstGeom>
        </p:spPr>
        <p:txBody>
          <a:bodyPr anchor="b"/>
          <a:lstStyle/>
          <a:p>
            <a:pPr algn="ctr">
              <a:lnSpc>
                <a:spcPct val="100000"/>
              </a:lnSpc>
            </a:pPr>
            <a:r>
              <a:rPr lang="es-ES" sz="9600" b="1" dirty="0">
                <a:solidFill>
                  <a:srgbClr val="0F5E7C"/>
                </a:solidFill>
                <a:latin typeface="Edelfontmed"/>
              </a:rPr>
              <a:t>La </a:t>
            </a:r>
            <a:r>
              <a:rPr lang="es-ES" sz="9600" b="1" dirty="0">
                <a:solidFill>
                  <a:srgbClr val="00B0F0"/>
                </a:solidFill>
                <a:latin typeface="Edelfontmed"/>
              </a:rPr>
              <a:t>tuna</a:t>
            </a:r>
            <a:endParaRPr dirty="0">
              <a:solidFill>
                <a:srgbClr val="00B0F0"/>
              </a:solidFill>
            </a:endParaRPr>
          </a:p>
        </p:txBody>
      </p:sp>
      <p:sp>
        <p:nvSpPr>
          <p:cNvPr id="131" name="TextShape 2"/>
          <p:cNvSpPr txBox="1"/>
          <p:nvPr/>
        </p:nvSpPr>
        <p:spPr>
          <a:xfrm>
            <a:off x="4105800" y="9263160"/>
            <a:ext cx="9143640" cy="1655280"/>
          </a:xfrm>
          <a:prstGeom prst="rect">
            <a:avLst/>
          </a:prstGeom>
        </p:spPr>
        <p:txBody>
          <a:bodyPr/>
          <a:lstStyle/>
          <a:p>
            <a:pPr algn="ctr"/>
            <a:endParaRPr/>
          </a:p>
        </p:txBody>
      </p:sp>
      <p:pic>
        <p:nvPicPr>
          <p:cNvPr id="132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3258000" y="3059280"/>
            <a:ext cx="5419440" cy="3104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Shape 1"/>
          <p:cNvSpPr txBox="1"/>
          <p:nvPr/>
        </p:nvSpPr>
        <p:spPr>
          <a:xfrm>
            <a:off x="1568880" y="456840"/>
            <a:ext cx="8911440" cy="1280520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ES" sz="4000" dirty="0">
                <a:solidFill>
                  <a:srgbClr val="00B0F0"/>
                </a:solidFill>
                <a:latin typeface="Edelfontmed"/>
              </a:rPr>
              <a:t>¿ Qué es la tuna?</a:t>
            </a:r>
            <a:endParaRPr dirty="0">
              <a:solidFill>
                <a:srgbClr val="00B0F0"/>
              </a:solidFill>
            </a:endParaRPr>
          </a:p>
        </p:txBody>
      </p:sp>
      <p:sp>
        <p:nvSpPr>
          <p:cNvPr id="134" name="TextShape 2"/>
          <p:cNvSpPr txBox="1"/>
          <p:nvPr/>
        </p:nvSpPr>
        <p:spPr>
          <a:xfrm>
            <a:off x="1876680" y="1595880"/>
            <a:ext cx="8915040" cy="3777120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00000"/>
              </a:lnSpc>
              <a:buFont typeface="Wingdings 3" charset="2"/>
              <a:buChar char=""/>
            </a:pPr>
            <a:r>
              <a:rPr lang="es-ES" sz="3200" dirty="0">
                <a:solidFill>
                  <a:srgbClr val="00B050"/>
                </a:solidFill>
                <a:latin typeface="Edelfontmed"/>
              </a:rPr>
              <a:t>La tuna es un grupo de estudiantes, profesores y antiguos alumnos de universidad que tocan canciones tradicionales usando unos </a:t>
            </a:r>
            <a:r>
              <a:rPr lang="es-ES" sz="3200" dirty="0" smtClean="0">
                <a:solidFill>
                  <a:srgbClr val="00B050"/>
                </a:solidFill>
                <a:latin typeface="Edelfontmed"/>
              </a:rPr>
              <a:t>cuantos </a:t>
            </a:r>
            <a:r>
              <a:rPr lang="es-ES" sz="3200" dirty="0">
                <a:solidFill>
                  <a:srgbClr val="00B050"/>
                </a:solidFill>
                <a:latin typeface="Edelfontmed"/>
              </a:rPr>
              <a:t>instrumentos.</a:t>
            </a:r>
            <a:endParaRPr dirty="0">
              <a:solidFill>
                <a:srgbClr val="00B050"/>
              </a:solidFill>
            </a:endParaRPr>
          </a:p>
        </p:txBody>
      </p:sp>
      <p:pic>
        <p:nvPicPr>
          <p:cNvPr id="135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2593080" y="3632400"/>
            <a:ext cx="6863400" cy="2879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extShape 1"/>
          <p:cNvSpPr txBox="1"/>
          <p:nvPr/>
        </p:nvSpPr>
        <p:spPr>
          <a:xfrm>
            <a:off x="2589120" y="247680"/>
            <a:ext cx="8911440" cy="693360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ES" sz="3600" dirty="0">
                <a:solidFill>
                  <a:srgbClr val="00B0F0"/>
                </a:solidFill>
                <a:latin typeface="Edelfontmed"/>
              </a:rPr>
              <a:t>¿Cómo van vestidos?</a:t>
            </a:r>
            <a:endParaRPr dirty="0">
              <a:solidFill>
                <a:srgbClr val="00B0F0"/>
              </a:solidFill>
            </a:endParaRPr>
          </a:p>
        </p:txBody>
      </p:sp>
      <p:sp>
        <p:nvSpPr>
          <p:cNvPr id="137" name="TextShape 2"/>
          <p:cNvSpPr txBox="1"/>
          <p:nvPr/>
        </p:nvSpPr>
        <p:spPr>
          <a:xfrm>
            <a:off x="1836000" y="941400"/>
            <a:ext cx="2896920" cy="496944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  <a:buFont typeface="Wingdings 3" charset="2"/>
              <a:buChar char=""/>
            </a:pPr>
            <a:r>
              <a:rPr lang="es-ES" sz="2000">
                <a:solidFill>
                  <a:srgbClr val="404040"/>
                </a:solidFill>
                <a:latin typeface="Edelfontmed"/>
              </a:rPr>
              <a:t>Jubón o chaqueta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Wingdings 3" charset="2"/>
              <a:buChar char=""/>
            </a:pPr>
            <a:r>
              <a:rPr lang="es-ES" sz="2400">
                <a:solidFill>
                  <a:srgbClr val="404040"/>
                </a:solidFill>
                <a:latin typeface="Edelfontmed"/>
              </a:rPr>
              <a:t>Camisa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138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2078280" y="1394640"/>
            <a:ext cx="1830240" cy="2313720"/>
          </a:xfrm>
          <a:prstGeom prst="rect">
            <a:avLst/>
          </a:prstGeom>
          <a:ln>
            <a:noFill/>
          </a:ln>
        </p:spPr>
      </p:pic>
      <p:pic>
        <p:nvPicPr>
          <p:cNvPr id="139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2078280" y="4203000"/>
            <a:ext cx="1790280" cy="1761840"/>
          </a:xfrm>
          <a:prstGeom prst="rect">
            <a:avLst/>
          </a:prstGeom>
          <a:ln>
            <a:noFill/>
          </a:ln>
        </p:spPr>
      </p:pic>
      <p:sp>
        <p:nvSpPr>
          <p:cNvPr id="140" name="CustomShape 3"/>
          <p:cNvSpPr/>
          <p:nvPr/>
        </p:nvSpPr>
        <p:spPr>
          <a:xfrm>
            <a:off x="5298840" y="941400"/>
            <a:ext cx="2896920" cy="49694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00000"/>
              </a:lnSpc>
              <a:buFont typeface="Wingdings 3" charset="2"/>
              <a:buChar char=""/>
            </a:pPr>
            <a:r>
              <a:rPr lang="es-ES" sz="2400">
                <a:solidFill>
                  <a:srgbClr val="404040"/>
                </a:solidFill>
                <a:latin typeface="Edelfontmed"/>
              </a:rPr>
              <a:t>Pantalones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Wingdings 3" charset="2"/>
              <a:buChar char=""/>
            </a:pPr>
            <a:r>
              <a:rPr lang="es-ES" sz="2400">
                <a:solidFill>
                  <a:srgbClr val="404040"/>
                </a:solidFill>
                <a:latin typeface="Edelfontmed"/>
              </a:rPr>
              <a:t>Calzas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141" name="CustomShape 4"/>
          <p:cNvSpPr/>
          <p:nvPr/>
        </p:nvSpPr>
        <p:spPr>
          <a:xfrm>
            <a:off x="8572680" y="995040"/>
            <a:ext cx="2896920" cy="49694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00000"/>
              </a:lnSpc>
              <a:buFont typeface="Wingdings 3" charset="2"/>
              <a:buChar char=""/>
            </a:pPr>
            <a:r>
              <a:rPr lang="es-ES" sz="2400">
                <a:solidFill>
                  <a:srgbClr val="404040"/>
                </a:solidFill>
                <a:latin typeface="Edelfontmed"/>
              </a:rPr>
              <a:t>Becas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Wingdings 3" charset="2"/>
              <a:buChar char=""/>
            </a:pPr>
            <a:r>
              <a:rPr lang="es-ES" sz="2400">
                <a:solidFill>
                  <a:srgbClr val="404040"/>
                </a:solidFill>
                <a:latin typeface="Edelfontmed"/>
              </a:rPr>
              <a:t>Capa y rosetones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142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4975560" y="1568160"/>
            <a:ext cx="2589840" cy="1966680"/>
          </a:xfrm>
          <a:prstGeom prst="rect">
            <a:avLst/>
          </a:prstGeom>
          <a:ln>
            <a:noFill/>
          </a:ln>
        </p:spPr>
      </p:pic>
      <p:pic>
        <p:nvPicPr>
          <p:cNvPr id="143" name="Picture 8"/>
          <p:cNvPicPr/>
          <p:nvPr/>
        </p:nvPicPr>
        <p:blipFill>
          <a:blip r:embed="rId5"/>
          <a:stretch>
            <a:fillRect/>
          </a:stretch>
        </p:blipFill>
        <p:spPr>
          <a:xfrm>
            <a:off x="5416920" y="4363920"/>
            <a:ext cx="1447200" cy="2375640"/>
          </a:xfrm>
          <a:prstGeom prst="rect">
            <a:avLst/>
          </a:prstGeom>
          <a:ln>
            <a:noFill/>
          </a:ln>
        </p:spPr>
      </p:pic>
      <p:pic>
        <p:nvPicPr>
          <p:cNvPr id="144" name="Picture 10"/>
          <p:cNvPicPr/>
          <p:nvPr/>
        </p:nvPicPr>
        <p:blipFill>
          <a:blip r:embed="rId6"/>
          <a:stretch>
            <a:fillRect/>
          </a:stretch>
        </p:blipFill>
        <p:spPr>
          <a:xfrm>
            <a:off x="8425440" y="1568160"/>
            <a:ext cx="2399040" cy="1769040"/>
          </a:xfrm>
          <a:prstGeom prst="rect">
            <a:avLst/>
          </a:prstGeom>
          <a:ln>
            <a:noFill/>
          </a:ln>
        </p:spPr>
      </p:pic>
      <p:pic>
        <p:nvPicPr>
          <p:cNvPr id="145" name="Picture 12"/>
          <p:cNvPicPr/>
          <p:nvPr/>
        </p:nvPicPr>
        <p:blipFill>
          <a:blip r:embed="rId7"/>
          <a:stretch>
            <a:fillRect/>
          </a:stretch>
        </p:blipFill>
        <p:spPr>
          <a:xfrm>
            <a:off x="7430040" y="4203000"/>
            <a:ext cx="4886280" cy="1881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Shape 1"/>
          <p:cNvSpPr txBox="1"/>
          <p:nvPr/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ES" sz="3600" dirty="0">
                <a:solidFill>
                  <a:srgbClr val="00B0F0"/>
                </a:solidFill>
                <a:latin typeface="Edelfontmed"/>
              </a:rPr>
              <a:t>¿Qué instrumentos utilizan?</a:t>
            </a:r>
            <a:endParaRPr dirty="0">
              <a:solidFill>
                <a:srgbClr val="00B0F0"/>
              </a:solidFill>
            </a:endParaRPr>
          </a:p>
        </p:txBody>
      </p:sp>
      <p:sp>
        <p:nvSpPr>
          <p:cNvPr id="147" name="TextShape 2"/>
          <p:cNvSpPr txBox="1"/>
          <p:nvPr/>
        </p:nvSpPr>
        <p:spPr>
          <a:xfrm>
            <a:off x="1298160" y="1452960"/>
            <a:ext cx="2587680" cy="501984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  <a:buFont typeface="Wingdings 3" charset="2"/>
              <a:buChar char=""/>
            </a:pPr>
            <a:r>
              <a:rPr lang="es-ES" dirty="0">
                <a:solidFill>
                  <a:srgbClr val="404040"/>
                </a:solidFill>
                <a:latin typeface="Century Gothic"/>
              </a:rPr>
              <a:t>Guitarra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lang="es-ES" dirty="0" smtClean="0"/>
          </a:p>
          <a:p>
            <a:pPr>
              <a:lnSpc>
                <a:spcPct val="100000"/>
              </a:lnSpc>
            </a:pPr>
            <a:endParaRPr lang="es-ES" dirty="0"/>
          </a:p>
          <a:p>
            <a:pPr>
              <a:lnSpc>
                <a:spcPct val="100000"/>
              </a:lnSpc>
            </a:pPr>
            <a:endParaRPr lang="es-ES" dirty="0" smtClean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  <a:buFont typeface="Wingdings 3" charset="2"/>
              <a:buChar char=""/>
            </a:pPr>
            <a:r>
              <a:rPr lang="es-ES" dirty="0">
                <a:solidFill>
                  <a:srgbClr val="404040"/>
                </a:solidFill>
                <a:latin typeface="Century Gothic"/>
              </a:rPr>
              <a:t>Bandurria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pic>
        <p:nvPicPr>
          <p:cNvPr id="148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1448640" y="1964520"/>
            <a:ext cx="1217880" cy="1623960"/>
          </a:xfrm>
          <a:prstGeom prst="rect">
            <a:avLst/>
          </a:prstGeom>
          <a:ln>
            <a:noFill/>
          </a:ln>
        </p:spPr>
      </p:pic>
      <p:pic>
        <p:nvPicPr>
          <p:cNvPr id="149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1298160" y="4572000"/>
            <a:ext cx="1747800" cy="1747800"/>
          </a:xfrm>
          <a:prstGeom prst="rect">
            <a:avLst/>
          </a:prstGeom>
          <a:ln>
            <a:noFill/>
          </a:ln>
        </p:spPr>
      </p:pic>
      <p:sp>
        <p:nvSpPr>
          <p:cNvPr id="150" name="CustomShape 3"/>
          <p:cNvSpPr/>
          <p:nvPr/>
        </p:nvSpPr>
        <p:spPr>
          <a:xfrm>
            <a:off x="4255560" y="1440000"/>
            <a:ext cx="2587680" cy="50198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00000"/>
              </a:lnSpc>
              <a:buFont typeface="Wingdings 3" charset="2"/>
              <a:buChar char=""/>
            </a:pPr>
            <a:r>
              <a:rPr lang="es-ES" dirty="0">
                <a:solidFill>
                  <a:srgbClr val="404040"/>
                </a:solidFill>
                <a:latin typeface="Century Gothic"/>
              </a:rPr>
              <a:t>Laúd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lang="es-ES" dirty="0" smtClean="0"/>
          </a:p>
          <a:p>
            <a:pPr>
              <a:lnSpc>
                <a:spcPct val="100000"/>
              </a:lnSpc>
            </a:pPr>
            <a:endParaRPr lang="es-ES" dirty="0"/>
          </a:p>
          <a:p>
            <a:pPr>
              <a:lnSpc>
                <a:spcPct val="100000"/>
              </a:lnSpc>
            </a:pPr>
            <a:endParaRPr lang="es-ES" dirty="0" smtClean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  <a:buFont typeface="Wingdings 3" charset="2"/>
              <a:buChar char=""/>
            </a:pPr>
            <a:r>
              <a:rPr lang="es-ES" dirty="0">
                <a:solidFill>
                  <a:srgbClr val="404040"/>
                </a:solidFill>
                <a:latin typeface="Century Gothic"/>
              </a:rPr>
              <a:t>Timple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151" name="CustomShape 4"/>
          <p:cNvSpPr/>
          <p:nvPr/>
        </p:nvSpPr>
        <p:spPr>
          <a:xfrm>
            <a:off x="7327800" y="1427040"/>
            <a:ext cx="2587680" cy="50198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00000"/>
              </a:lnSpc>
              <a:buFont typeface="Wingdings 3" charset="2"/>
              <a:buChar char=""/>
            </a:pPr>
            <a:r>
              <a:rPr lang="es-ES">
                <a:solidFill>
                  <a:srgbClr val="404040"/>
                </a:solidFill>
                <a:latin typeface="Century Gothic"/>
              </a:rPr>
              <a:t>Pandereta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152" name="Picture 8"/>
          <p:cNvPicPr/>
          <p:nvPr/>
        </p:nvPicPr>
        <p:blipFill>
          <a:blip r:embed="rId4"/>
          <a:stretch>
            <a:fillRect/>
          </a:stretch>
        </p:blipFill>
        <p:spPr>
          <a:xfrm>
            <a:off x="4498920" y="4372920"/>
            <a:ext cx="1049760" cy="2099520"/>
          </a:xfrm>
          <a:prstGeom prst="rect">
            <a:avLst/>
          </a:prstGeom>
          <a:ln>
            <a:noFill/>
          </a:ln>
        </p:spPr>
      </p:pic>
      <p:pic>
        <p:nvPicPr>
          <p:cNvPr id="153" name="Picture 10"/>
          <p:cNvPicPr/>
          <p:nvPr/>
        </p:nvPicPr>
        <p:blipFill>
          <a:blip r:embed="rId5"/>
          <a:stretch>
            <a:fillRect/>
          </a:stretch>
        </p:blipFill>
        <p:spPr>
          <a:xfrm>
            <a:off x="7401600" y="2195280"/>
            <a:ext cx="1858320" cy="1865520"/>
          </a:xfrm>
          <a:prstGeom prst="rect">
            <a:avLst/>
          </a:prstGeom>
          <a:ln>
            <a:noFill/>
          </a:ln>
        </p:spPr>
      </p:pic>
      <p:pic>
        <p:nvPicPr>
          <p:cNvPr id="154" name="Picture 12"/>
          <p:cNvPicPr/>
          <p:nvPr/>
        </p:nvPicPr>
        <p:blipFill>
          <a:blip r:embed="rId6"/>
          <a:stretch>
            <a:fillRect/>
          </a:stretch>
        </p:blipFill>
        <p:spPr>
          <a:xfrm>
            <a:off x="4498920" y="1845720"/>
            <a:ext cx="1306800" cy="17427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solidFill>
                  <a:srgbClr val="00B0F0"/>
                </a:solidFill>
              </a:rPr>
              <a:t>La historia de la tuna de Alcalá</a:t>
            </a:r>
            <a:endParaRPr lang="es-ES" dirty="0">
              <a:solidFill>
                <a:srgbClr val="00B0F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idx="1"/>
          </p:nvPr>
        </p:nvSpPr>
        <p:spPr>
          <a:xfrm>
            <a:off x="1726328" y="1682840"/>
            <a:ext cx="9542686" cy="4808112"/>
          </a:xfrm>
        </p:spPr>
        <p:txBody>
          <a:bodyPr>
            <a:normAutofit/>
          </a:bodyPr>
          <a:lstStyle/>
          <a:p>
            <a:pPr algn="just"/>
            <a:r>
              <a:rPr lang="es-ES" sz="1600" b="1" dirty="0" smtClean="0"/>
              <a:t> </a:t>
            </a:r>
            <a:r>
              <a:rPr lang="es-ES" sz="1600" b="1" dirty="0" smtClean="0">
                <a:solidFill>
                  <a:srgbClr val="00B050"/>
                </a:solidFill>
              </a:rPr>
              <a:t>La Universidad de Alcalá fue fundada por el Regente de España, el Cardenal Cisneros, en 1499.</a:t>
            </a:r>
          </a:p>
          <a:p>
            <a:pPr marL="0" indent="0" algn="just">
              <a:buNone/>
            </a:pPr>
            <a:r>
              <a:rPr lang="es-ES" sz="1600" b="1" dirty="0">
                <a:solidFill>
                  <a:srgbClr val="00B050"/>
                </a:solidFill>
                <a:latin typeface="Lucida Grande"/>
              </a:rPr>
              <a:t>T</a:t>
            </a:r>
            <a:r>
              <a:rPr lang="es-ES" sz="1600" b="1" i="0" dirty="0" smtClean="0">
                <a:solidFill>
                  <a:srgbClr val="00B050"/>
                </a:solidFill>
                <a:effectLst/>
                <a:latin typeface="Lucida Grande"/>
              </a:rPr>
              <a:t>omó en sus inicios el nombre de Universidad Complutense, ya que éste es el gentilicio de Alcalá de  Henares derivado del nombre Romano de la Ciudad: </a:t>
            </a:r>
            <a:r>
              <a:rPr lang="es-ES" sz="1600" b="1" i="0" dirty="0" err="1" smtClean="0">
                <a:solidFill>
                  <a:srgbClr val="00B050"/>
                </a:solidFill>
                <a:effectLst/>
                <a:latin typeface="Lucida Grande"/>
              </a:rPr>
              <a:t>Complutum</a:t>
            </a:r>
            <a:r>
              <a:rPr lang="es-ES" sz="1600" b="1" i="0" dirty="0" smtClean="0">
                <a:solidFill>
                  <a:srgbClr val="00B050"/>
                </a:solidFill>
                <a:effectLst/>
                <a:latin typeface="Lucida Grande"/>
              </a:rPr>
              <a:t>.</a:t>
            </a:r>
          </a:p>
          <a:p>
            <a:pPr marL="0" indent="0" algn="just">
              <a:buNone/>
            </a:pPr>
            <a:r>
              <a:rPr lang="es-ES" sz="1600" b="1" dirty="0" smtClean="0">
                <a:solidFill>
                  <a:srgbClr val="00B050"/>
                </a:solidFill>
              </a:rPr>
              <a:t>Los tunos han estado siempre presentes en la Universidad, en sus inicios eran los sopistas los que con sus canciones amenizaban  las calles de la Ciudad y cantaban a sus mujeres, estos estudiantes, con habilidades musicales y de otras índoles, se fueron juntando para cantar rondas y amenizar eventos. A estas agrupaciones de estudiantes haciendo ruido por las noches se les empezó a denominar con el nombre de Tuna, como una derivación de la palabra tunante que significaba vividor.</a:t>
            </a:r>
          </a:p>
          <a:p>
            <a:pPr marL="0" indent="0" algn="just">
              <a:buNone/>
            </a:pPr>
            <a:r>
              <a:rPr lang="es-ES" sz="1600" b="1" dirty="0" smtClean="0">
                <a:solidFill>
                  <a:srgbClr val="00B050"/>
                </a:solidFill>
              </a:rPr>
              <a:t>Cuando la Universidad se trasladó a Madrid, Alcalá de Henares se quedó sin Tuna hasta que en los años 60 se construyera  la Universidad Laboral y un grupo de estudiantes fundara la Tuna.</a:t>
            </a:r>
          </a:p>
          <a:p>
            <a:pPr marL="0" indent="0" algn="just">
              <a:buNone/>
            </a:pPr>
            <a:r>
              <a:rPr lang="es-ES" sz="1600" b="1" dirty="0" smtClean="0">
                <a:solidFill>
                  <a:srgbClr val="00B050"/>
                </a:solidFill>
              </a:rPr>
              <a:t>Posteriormente cuando la Universidad de Alcalá de Henares reabrió sus puertas, se crearía la Tuna de la Universidad conviviendo con la Tuna de la Laboral por varios años y hasta que en 1984 se fusionaran.</a:t>
            </a:r>
            <a:endParaRPr lang="es-ES" sz="16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969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TextShape 1"/>
          <p:cNvSpPr txBox="1"/>
          <p:nvPr/>
        </p:nvSpPr>
        <p:spPr>
          <a:xfrm>
            <a:off x="2593080" y="624240"/>
            <a:ext cx="8911440" cy="1280520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ES" sz="3600">
                <a:solidFill>
                  <a:srgbClr val="178DBB"/>
                </a:solidFill>
                <a:latin typeface="Edelfontmed"/>
              </a:rPr>
              <a:t>
¿Qué música tocan?</a:t>
            </a:r>
            <a:endParaRPr/>
          </a:p>
        </p:txBody>
      </p:sp>
      <p:sp>
        <p:nvSpPr>
          <p:cNvPr id="156" name="TextShape 2"/>
          <p:cNvSpPr txBox="1"/>
          <p:nvPr/>
        </p:nvSpPr>
        <p:spPr>
          <a:xfrm>
            <a:off x="3129566" y="2009104"/>
            <a:ext cx="8374594" cy="3901736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r>
              <a:rPr lang="es-ES" dirty="0">
                <a:solidFill>
                  <a:srgbClr val="404040"/>
                </a:solidFill>
                <a:latin typeface="Century Gothic"/>
                <a:hlinkClick r:id="rId2"/>
              </a:rPr>
              <a:t>https://</a:t>
            </a:r>
            <a:r>
              <a:rPr lang="es-ES" dirty="0" smtClean="0">
                <a:solidFill>
                  <a:srgbClr val="404040"/>
                </a:solidFill>
                <a:latin typeface="Century Gothic"/>
                <a:hlinkClick r:id="rId2"/>
              </a:rPr>
              <a:t>www.youtube.com/watch?v=SbNnu_vXzZY</a:t>
            </a:r>
            <a:endParaRPr lang="es-ES" dirty="0" smtClean="0">
              <a:solidFill>
                <a:srgbClr val="404040"/>
              </a:solidFill>
              <a:latin typeface="Century Gothic"/>
            </a:endParaRPr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aceta">
  <a:themeElements>
    <a:clrScheme name="Fac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Espiral">
  <a:themeElements>
    <a:clrScheme name="Espiral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Espiral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Espiral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274</Words>
  <Application>Microsoft Office PowerPoint</Application>
  <PresentationFormat>Panorámica</PresentationFormat>
  <Paragraphs>67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6</vt:i4>
      </vt:variant>
    </vt:vector>
  </HeadingPairs>
  <TitlesOfParts>
    <vt:vector size="14" baseType="lpstr">
      <vt:lpstr>Arial</vt:lpstr>
      <vt:lpstr>Century Gothic</vt:lpstr>
      <vt:lpstr>Edelfontmed</vt:lpstr>
      <vt:lpstr>Lucida Grande</vt:lpstr>
      <vt:lpstr>Trebuchet MS</vt:lpstr>
      <vt:lpstr>Wingdings 3</vt:lpstr>
      <vt:lpstr>Faceta</vt:lpstr>
      <vt:lpstr>Espiral</vt:lpstr>
      <vt:lpstr>Presentación de PowerPoint</vt:lpstr>
      <vt:lpstr>Presentación de PowerPoint</vt:lpstr>
      <vt:lpstr>Presentación de PowerPoint</vt:lpstr>
      <vt:lpstr>Presentación de PowerPoint</vt:lpstr>
      <vt:lpstr>La historia de la tuna de Alcalá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Belén Rodríguez</dc:creator>
  <cp:lastModifiedBy>Belén Rodríguez</cp:lastModifiedBy>
  <cp:revision>9</cp:revision>
  <dcterms:modified xsi:type="dcterms:W3CDTF">2018-12-04T15:53:31Z</dcterms:modified>
</cp:coreProperties>
</file>